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8"/>
  </p:notesMasterIdLst>
  <p:sldIdLst>
    <p:sldId id="286" r:id="rId2"/>
    <p:sldId id="285" r:id="rId3"/>
    <p:sldId id="291" r:id="rId4"/>
    <p:sldId id="289" r:id="rId5"/>
    <p:sldId id="290" r:id="rId6"/>
    <p:sldId id="27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285"/>
            <p14:sldId id="291"/>
            <p14:sldId id="289"/>
            <p14:sldId id="29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-112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749932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第</a:t>
            </a:r>
            <a:r>
              <a:rPr lang="en-US" altLang="zh-CN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2</a:t>
            </a:r>
            <a:r>
              <a:rPr lang="zh-CN" altLang="en-US" sz="6600" b="1" kern="0" spc="400" dirty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章  感知机模型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5339A70-7601-4BD3-B76B-3C0E5B74DECA}"/>
              </a:ext>
            </a:extLst>
          </p:cNvPr>
          <p:cNvSpPr txBox="1">
            <a:spLocks/>
          </p:cNvSpPr>
          <p:nvPr/>
        </p:nvSpPr>
        <p:spPr>
          <a:xfrm>
            <a:off x="355223" y="3345588"/>
            <a:ext cx="8356895" cy="6463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导读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20" y="4246432"/>
            <a:ext cx="15849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Eddy</a:t>
            </a: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DF1A4E-B951-40F2-884A-8137C694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</a:t>
            </a:r>
            <a:r>
              <a:rPr lang="zh-CN" altLang="en-US" dirty="0"/>
              <a:t>感知机模型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F94322F2-23E5-4C64-8B15-8E7E9F6A424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3" y="1969882"/>
                <a:ext cx="3564255" cy="3318857"/>
              </a:xfrm>
            </p:spPr>
            <p:txBody>
              <a:bodyPr/>
              <a:lstStyle/>
              <a:p>
                <a:r>
                  <a:rPr lang="zh-CN" altLang="en-US" dirty="0"/>
                  <a:t>输入空间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zh-CN" altLang="en-US" dirty="0"/>
                  <a:t>输入变量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输出空间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+1,−1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zh-CN" altLang="en-US" dirty="0"/>
                  <a:t>输出变量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+1,−1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假设空间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gn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F94322F2-23E5-4C64-8B15-8E7E9F6A4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3" y="1969882"/>
                <a:ext cx="3564255" cy="3318857"/>
              </a:xfrm>
              <a:blipFill>
                <a:blip r:embed="rId2"/>
                <a:stretch>
                  <a:fillRect l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B31DFD2-E2C4-4D85-A623-1FA0A3F0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43" y="1432560"/>
            <a:ext cx="6516954" cy="51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6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DF1A4E-B951-40F2-884A-8137C694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</a:t>
            </a:r>
            <a:r>
              <a:rPr lang="zh-CN" altLang="en-US" dirty="0"/>
              <a:t>感知机学习策略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F94322F2-23E5-4C64-8B15-8E7E9F6A424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79423" y="1969882"/>
                <a:ext cx="4438017" cy="2401042"/>
              </a:xfrm>
            </p:spPr>
            <p:txBody>
              <a:bodyPr/>
              <a:lstStyle/>
              <a:p>
                <a:r>
                  <a:rPr lang="zh-CN" altLang="en-US" dirty="0"/>
                  <a:t>损失函数：</a:t>
                </a:r>
                <a:endParaRPr lang="en-US" altLang="zh-CN" dirty="0"/>
              </a:p>
              <a:p>
                <a:r>
                  <a:rPr lang="zh-CN" altLang="en-US" dirty="0"/>
                  <a:t>误分类点到超平面的总距离</a:t>
                </a:r>
                <a:endParaRPr lang="en-US" altLang="zh-CN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F94322F2-23E5-4C64-8B15-8E7E9F6A4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79423" y="1969882"/>
                <a:ext cx="4438017" cy="2401042"/>
              </a:xfrm>
              <a:blipFill>
                <a:blip r:embed="rId2"/>
                <a:stretch>
                  <a:fillRect l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B31DFD2-E2C4-4D85-A623-1FA0A3F0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43" y="1432560"/>
            <a:ext cx="6516954" cy="51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DF1A4E-B951-40F2-884A-8137C694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</a:t>
            </a:r>
            <a:r>
              <a:rPr lang="zh-CN" altLang="en-US" dirty="0"/>
              <a:t>感知机学习算法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F94322F2-23E5-4C64-8B15-8E7E9F6A424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74622" y="1868282"/>
                <a:ext cx="5921378" cy="4699620"/>
              </a:xfrm>
            </p:spPr>
            <p:txBody>
              <a:bodyPr/>
              <a:lstStyle/>
              <a:p>
                <a:r>
                  <a:rPr lang="zh-CN" altLang="en-US" dirty="0"/>
                  <a:t>算法</a:t>
                </a:r>
                <a:r>
                  <a:rPr lang="en-US" altLang="zh-CN" dirty="0"/>
                  <a:t>2.1</a:t>
                </a:r>
                <a:r>
                  <a:rPr lang="zh-CN" altLang="en-US" dirty="0"/>
                  <a:t>（随机梯度下降法）</a:t>
                </a:r>
                <a:endParaRPr lang="en-US" altLang="zh-CN" dirty="0"/>
              </a:p>
              <a:p>
                <a:r>
                  <a:rPr lang="zh-CN" altLang="en-US" dirty="0"/>
                  <a:t>输入：训练数据集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:r>
                  <a:rPr lang="zh-CN" altLang="en-US" dirty="0"/>
                  <a:t>学习率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1.</a:t>
                </a:r>
                <a:r>
                  <a:rPr lang="zh-CN" altLang="en-US" dirty="0"/>
                  <a:t>选取初值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2.</a:t>
                </a:r>
                <a:r>
                  <a:rPr lang="zh-CN" altLang="en-US" dirty="0"/>
                  <a:t>在训练集中选取数据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3.</a:t>
                </a:r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4.</a:t>
                </a:r>
                <a:r>
                  <a:rPr lang="zh-CN" altLang="en-US" dirty="0"/>
                  <a:t>转至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，直至训练集中没有误分类的点</a:t>
                </a:r>
                <a:endParaRPr lang="en-US" altLang="zh-CN" dirty="0"/>
              </a:p>
              <a:p>
                <a:r>
                  <a:rPr lang="zh-CN" altLang="en-US" dirty="0"/>
                  <a:t>输出：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F94322F2-23E5-4C64-8B15-8E7E9F6A4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74622" y="1868282"/>
                <a:ext cx="5921378" cy="4699620"/>
              </a:xfrm>
              <a:blipFill>
                <a:blip r:embed="rId2"/>
                <a:stretch>
                  <a:fillRect l="-1133" b="-1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B31DFD2-E2C4-4D85-A623-1FA0A3F0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87" y="1959722"/>
            <a:ext cx="5844710" cy="45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6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DF1A4E-B951-40F2-884A-8137C694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</a:t>
            </a:r>
            <a:r>
              <a:rPr lang="zh-CN" altLang="en-US" dirty="0"/>
              <a:t>感知机学习算法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F94322F2-23E5-4C64-8B15-8E7E9F6A424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5230912" y="1451722"/>
                <a:ext cx="6786465" cy="5160131"/>
              </a:xfrm>
            </p:spPr>
            <p:txBody>
              <a:bodyPr/>
              <a:lstStyle/>
              <a:p>
                <a:r>
                  <a:rPr lang="zh-CN" altLang="en-US" dirty="0"/>
                  <a:t>算法</a:t>
                </a:r>
                <a:r>
                  <a:rPr lang="en-US" altLang="zh-CN" dirty="0"/>
                  <a:t>2.2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zh-CN" altLang="en-US" dirty="0"/>
                  <a:t>输入：输入：训练数据集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dirty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:r>
                  <a:rPr lang="zh-CN" altLang="en-US" dirty="0"/>
                  <a:t>学习率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1.</a:t>
                </a:r>
                <a:r>
                  <a:rPr lang="zh-CN" altLang="en-US" dirty="0"/>
                  <a:t>初值</a:t>
                </a:r>
                <a14:m>
                  <m:oMath xmlns:m="http://schemas.openxmlformats.org/officeDocument/2006/math">
                    <m:r>
                      <a:rPr lang="zh-CN" altLang="en-US" i="0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0" dirty="0" smtClean="0">
                        <a:latin typeface="Cambria Math" panose="02040503050406030204" pitchFamily="18" charset="0"/>
                      </a:rPr>
                      <m:t>:=0,</m:t>
                    </m:r>
                    <m:r>
                      <a:rPr lang="zh-CN" altLang="en-US" i="0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0" dirty="0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2.</a:t>
                </a:r>
                <a:r>
                  <a:rPr lang="zh-CN" altLang="en-US" dirty="0"/>
                  <a:t>在训练集中选取数据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3.</a:t>
                </a:r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4.</a:t>
                </a:r>
                <a:r>
                  <a:rPr lang="zh-CN" altLang="en-US" dirty="0"/>
                  <a:t>转至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，直至训练集中没有误分类的点</a:t>
                </a:r>
                <a:endParaRPr lang="en-US" altLang="zh-CN" dirty="0"/>
              </a:p>
              <a:p>
                <a:r>
                  <a:rPr lang="zh-CN" altLang="en-US" dirty="0"/>
                  <a:t>输出：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F94322F2-23E5-4C64-8B15-8E7E9F6A4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5230912" y="1451722"/>
                <a:ext cx="6786465" cy="5160131"/>
              </a:xfrm>
              <a:blipFill>
                <a:blip r:embed="rId2"/>
                <a:stretch>
                  <a:fillRect l="-898" b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6">
                <a:extLst>
                  <a:ext uri="{FF2B5EF4-FFF2-40B4-BE49-F238E27FC236}">
                    <a16:creationId xmlns:a16="http://schemas.microsoft.com/office/drawing/2014/main" id="{020761EF-E50A-47F2-A8F2-30B3A1C7D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302" y="1898762"/>
                <a:ext cx="4822610" cy="2021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Tx/>
                  <a:buNone/>
                  <a:defRPr sz="2000" kern="0" spc="3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Tx/>
                  <a:buNone/>
                  <a:defRPr sz="2000" kern="0" spc="3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Tx/>
                  <a:buNone/>
                  <a:defRPr sz="2000" kern="0" spc="3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Tx/>
                  <a:buNone/>
                  <a:defRPr sz="2000" kern="0" spc="3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Tx/>
                  <a:buNone/>
                  <a:defRPr sz="2000" kern="0" spc="3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感知机模型对偶形式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gn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,⋯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6">
                <a:extLst>
                  <a:ext uri="{FF2B5EF4-FFF2-40B4-BE49-F238E27FC236}">
                    <a16:creationId xmlns:a16="http://schemas.microsoft.com/office/drawing/2014/main" id="{020761EF-E50A-47F2-A8F2-30B3A1C7D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2" y="1898762"/>
                <a:ext cx="4822610" cy="2021323"/>
              </a:xfrm>
              <a:prstGeom prst="rect">
                <a:avLst/>
              </a:prstGeom>
              <a:blipFill>
                <a:blip r:embed="rId3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6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</TotalTime>
  <Words>223</Words>
  <Application>Microsoft Office PowerPoint</Application>
  <PresentationFormat>宽屏</PresentationFormat>
  <Paragraphs>41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深度学习项目PPT模板V1.4</vt:lpstr>
      <vt:lpstr>第2章  感知机模型</vt:lpstr>
      <vt:lpstr>2.1感知机模型</vt:lpstr>
      <vt:lpstr>2.2感知机学习策略</vt:lpstr>
      <vt:lpstr>2.3感知机学习算法</vt:lpstr>
      <vt:lpstr>2.3感知机学习算法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杨 柯</cp:lastModifiedBy>
  <cp:revision>190</cp:revision>
  <dcterms:created xsi:type="dcterms:W3CDTF">2018-01-29T03:45:15Z</dcterms:created>
  <dcterms:modified xsi:type="dcterms:W3CDTF">2019-04-01T08:22:12Z</dcterms:modified>
</cp:coreProperties>
</file>